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5B7-D64F-45EF-A819-5D063A5B1B7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E947-93CB-4734-84C4-FAF66DAA4A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5B7-D64F-45EF-A819-5D063A5B1B7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E947-93CB-4734-84C4-FAF66DAA4A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3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5B7-D64F-45EF-A819-5D063A5B1B7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E947-93CB-4734-84C4-FAF66DAA4A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2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5B7-D64F-45EF-A819-5D063A5B1B7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E947-93CB-4734-84C4-FAF66DAA4A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8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5B7-D64F-45EF-A819-5D063A5B1B7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E947-93CB-4734-84C4-FAF66DAA4A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4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5B7-D64F-45EF-A819-5D063A5B1B7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E947-93CB-4734-84C4-FAF66DAA4A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3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5B7-D64F-45EF-A819-5D063A5B1B7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E947-93CB-4734-84C4-FAF66DAA4A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3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5B7-D64F-45EF-A819-5D063A5B1B7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E947-93CB-4734-84C4-FAF66DAA4A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2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5B7-D64F-45EF-A819-5D063A5B1B7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E947-93CB-4734-84C4-FAF66DAA4A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4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5B7-D64F-45EF-A819-5D063A5B1B7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E947-93CB-4734-84C4-FAF66DAA4A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0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5B7-D64F-45EF-A819-5D063A5B1B7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E947-93CB-4734-84C4-FAF66DAA4A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1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F15B7-D64F-45EF-A819-5D063A5B1B7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E947-93CB-4734-84C4-FAF66DAA4A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0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9D91F97E-ACD6-4CC3-A7BB-A64586B86F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3" y="14381"/>
            <a:ext cx="4787771" cy="1465335"/>
          </a:xfrm>
          <a:prstGeom prst="rect">
            <a:avLst/>
          </a:prstGeom>
        </p:spPr>
      </p:pic>
      <p:pic>
        <p:nvPicPr>
          <p:cNvPr id="6" name="Imagen 5" descr="Imagen que contiene flor, girasol&#10;&#10;Descripción generada automáticamente">
            <a:extLst>
              <a:ext uri="{FF2B5EF4-FFF2-40B4-BE49-F238E27FC236}">
                <a16:creationId xmlns:a16="http://schemas.microsoft.com/office/drawing/2014/main" id="{C11974EB-EFC0-4015-B161-4D30998CB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03" y="6423382"/>
            <a:ext cx="545169" cy="363600"/>
          </a:xfrm>
          <a:prstGeom prst="rect">
            <a:avLst/>
          </a:prstGeo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283D05BE-BC16-4E68-B6FA-0D92D899A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89" y="6423382"/>
            <a:ext cx="883239" cy="363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41981FD-D310-4F9F-9970-5A842E5978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8" t="25262" r="13207" b="22789"/>
          <a:stretch/>
        </p:blipFill>
        <p:spPr>
          <a:xfrm>
            <a:off x="609599" y="6422620"/>
            <a:ext cx="886107" cy="365125"/>
          </a:xfrm>
          <a:prstGeom prst="rect">
            <a:avLst/>
          </a:prstGeom>
        </p:spPr>
      </p:pic>
      <p:cxnSp>
        <p:nvCxnSpPr>
          <p:cNvPr id="9" name="21 Conector recto">
            <a:extLst>
              <a:ext uri="{FF2B5EF4-FFF2-40B4-BE49-F238E27FC236}">
                <a16:creationId xmlns:a16="http://schemas.microsoft.com/office/drawing/2014/main" id="{46BDF7F7-A055-463B-942D-8D9143705179}"/>
              </a:ext>
            </a:extLst>
          </p:cNvPr>
          <p:cNvCxnSpPr/>
          <p:nvPr/>
        </p:nvCxnSpPr>
        <p:spPr>
          <a:xfrm>
            <a:off x="323528" y="6309320"/>
            <a:ext cx="86409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84F33C5D-A252-4F8B-AAE2-BC3CB4165FC1}"/>
              </a:ext>
            </a:extLst>
          </p:cNvPr>
          <p:cNvSpPr txBox="1">
            <a:spLocks/>
          </p:cNvSpPr>
          <p:nvPr/>
        </p:nvSpPr>
        <p:spPr>
          <a:xfrm>
            <a:off x="0" y="1287900"/>
            <a:ext cx="2376264" cy="3836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useo Sans 700" panose="02000000000000000000" pitchFamily="50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useo Sans 500" panose="02000000000000000000" pitchFamily="50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useo Sans 300" panose="02000000000000000000" pitchFamily="50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useo Sans 100" panose="02000000000000000000" pitchFamily="50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Museo Sans 100" panose="02000000000000000000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/>
              <a:t>www.sathscale.eu</a:t>
            </a:r>
            <a:endParaRPr lang="en-US" sz="1400" dirty="0"/>
          </a:p>
        </p:txBody>
      </p:sp>
      <p:pic>
        <p:nvPicPr>
          <p:cNvPr id="11" name="Imagen 10" descr="Un barco en el mar&#10;&#10;Descripción generada automáticamente">
            <a:extLst>
              <a:ext uri="{FF2B5EF4-FFF2-40B4-BE49-F238E27FC236}">
                <a16:creationId xmlns:a16="http://schemas.microsoft.com/office/drawing/2014/main" id="{43D508E6-D152-400D-A47D-9AF1060914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1" y="1784830"/>
            <a:ext cx="5220072" cy="293629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A728547-C248-46B0-B302-567AC3477643}"/>
              </a:ext>
            </a:extLst>
          </p:cNvPr>
          <p:cNvSpPr txBox="1"/>
          <p:nvPr/>
        </p:nvSpPr>
        <p:spPr>
          <a:xfrm>
            <a:off x="5743059" y="1784830"/>
            <a:ext cx="293067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err="1">
                <a:solidFill>
                  <a:srgbClr val="333333"/>
                </a:solidFill>
                <a:effectLst/>
                <a:latin typeface="Museo Sans 300" panose="02000000000000000000" pitchFamily="50" charset="0"/>
              </a:rPr>
              <a:t>SATHScale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Museo Sans 300" panose="02000000000000000000" pitchFamily="50" charset="0"/>
              </a:rPr>
              <a:t> project aims to address the challenge of reach an 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Museo Sans 300" panose="02000000000000000000" pitchFamily="50" charset="0"/>
              </a:rPr>
              <a:t>industrial readiness and maturity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Museo Sans 300" panose="02000000000000000000" pitchFamily="50" charset="0"/>
              </a:rPr>
              <a:t> for market introduction of 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Museo Sans 300" panose="02000000000000000000" pitchFamily="50" charset="0"/>
              </a:rPr>
              <a:t>SATH technology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Museo Sans 300" panose="02000000000000000000" pitchFamily="50" charset="0"/>
              </a:rPr>
              <a:t> through scaling-up 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Museo Sans 300" panose="02000000000000000000" pitchFamily="50" charset="0"/>
              </a:rPr>
              <a:t>DemoSATH, 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Museo Sans 300" panose="02000000000000000000" pitchFamily="50" charset="0"/>
              </a:rPr>
              <a:t>the ongoing open-sea 2MW demonstrator that will be deployed at </a:t>
            </a:r>
            <a:r>
              <a:rPr lang="en-US" sz="1600" b="0" i="0" dirty="0" err="1">
                <a:solidFill>
                  <a:srgbClr val="333333"/>
                </a:solidFill>
                <a:effectLst/>
                <a:latin typeface="Museo Sans 300" panose="02000000000000000000" pitchFamily="50" charset="0"/>
              </a:rPr>
              <a:t>BiMEP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Museo Sans 300" panose="02000000000000000000" pitchFamily="50" charset="0"/>
              </a:rPr>
              <a:t> (Biscay Marine Energy Platform) in Biscay (Spain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Museo Sans 300" panose="02000000000000000000" pitchFamily="50" charset="0"/>
              </a:rPr>
              <a:t>).</a:t>
            </a:r>
            <a:br>
              <a:rPr lang="en-US" sz="1400" dirty="0">
                <a:latin typeface="Museo Sans 300" panose="02000000000000000000" pitchFamily="50" charset="0"/>
              </a:rPr>
            </a:br>
            <a:endParaRPr lang="en-US" sz="1400" dirty="0">
              <a:latin typeface="Museo Sans 300" panose="02000000000000000000" pitchFamily="50" charset="0"/>
            </a:endParaRPr>
          </a:p>
        </p:txBody>
      </p:sp>
      <p:pic>
        <p:nvPicPr>
          <p:cNvPr id="16" name="Imagen 15" descr="Interfaz de usuario gráfica, Texto, Sitio web&#10;&#10;Descripción generada automáticamente">
            <a:extLst>
              <a:ext uri="{FF2B5EF4-FFF2-40B4-BE49-F238E27FC236}">
                <a16:creationId xmlns:a16="http://schemas.microsoft.com/office/drawing/2014/main" id="{24F13506-F7A0-4DD2-BBC3-681FE10062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8" t="50000" r="26000" b="30873"/>
          <a:stretch/>
        </p:blipFill>
        <p:spPr>
          <a:xfrm>
            <a:off x="156754" y="4826637"/>
            <a:ext cx="6163082" cy="130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452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52</Words>
  <Application>Microsoft Office PowerPoint</Application>
  <PresentationFormat>Presentación en pantalla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Museo Sans 300</vt:lpstr>
      <vt:lpstr>Museo Sans 700</vt:lpstr>
      <vt:lpstr>Wingdings 3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Coral Jaen</dc:creator>
  <cp:lastModifiedBy>Coral Jaen</cp:lastModifiedBy>
  <cp:revision>2</cp:revision>
  <dcterms:created xsi:type="dcterms:W3CDTF">2021-04-20T11:20:04Z</dcterms:created>
  <dcterms:modified xsi:type="dcterms:W3CDTF">2021-04-20T11:26:07Z</dcterms:modified>
</cp:coreProperties>
</file>